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Lexend Light"/>
      <p:regular r:id="rId36"/>
      <p:bold r:id="rId37"/>
    </p:embeddedFont>
    <p:embeddedFont>
      <p:font typeface="Lexend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6B5B318-9323-40AF-8DC8-BE863BE26D96}">
  <a:tblStyle styleId="{46B5B318-9323-40AF-8DC8-BE863BE26D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21E5491-E4A9-4C35-9182-1F696B12F49D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LexendLight-bold.fntdata"/><Relationship Id="rId14" Type="http://schemas.openxmlformats.org/officeDocument/2006/relationships/slide" Target="slides/slide9.xml"/><Relationship Id="rId36" Type="http://schemas.openxmlformats.org/officeDocument/2006/relationships/font" Target="fonts/LexendLight-regular.fntdata"/><Relationship Id="rId17" Type="http://schemas.openxmlformats.org/officeDocument/2006/relationships/slide" Target="slides/slide12.xml"/><Relationship Id="rId39" Type="http://schemas.openxmlformats.org/officeDocument/2006/relationships/font" Target="fonts/Lexend-bold.fntdata"/><Relationship Id="rId16" Type="http://schemas.openxmlformats.org/officeDocument/2006/relationships/slide" Target="slides/slide11.xml"/><Relationship Id="rId38" Type="http://schemas.openxmlformats.org/officeDocument/2006/relationships/font" Target="fonts/Lexend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760092a7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760092a7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72a340337a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72a340337a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72a340337a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72a340337a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72a340337a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72a340337a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6e3b8c75cc_0_1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6e3b8c75cc_0_1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72a340337a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72a340337a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72a340337a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72a340337a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760092a7e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760092a7e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760092a7e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760092a7e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6e3b8c75cc_0_1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6e3b8c75cc_0_1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7b98f232e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g37b98f232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6e3b8c75cc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6e3b8c75cc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6e3b8c75cc_0_1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6e3b8c75cc_0_1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72a340337a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72a340337a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72a340337a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72a340337a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72a340337a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72a340337a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372a340337a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372a340337a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72ad3e8ff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372ad3e8ff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72ad3e8ff7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72ad3e8ff7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6e3b8c75cc_0_1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36e3b8c75cc_0_1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760092a7e7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3760092a7e7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7b98f232e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37b98f232e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3760092a7e7_1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3760092a7e7_1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6e3b8c75c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6e3b8c75c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2a340337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72a340337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72a340337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72a340337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6e3b8c75cc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6e3b8c75c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72a340337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72a340337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6e3b8c75cc_0_1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6e3b8c75cc_0_1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jp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08725" y="344175"/>
            <a:ext cx="8501100" cy="20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>
                <a:latin typeface="Lexend"/>
                <a:ea typeface="Lexend"/>
                <a:cs typeface="Lexend"/>
                <a:sym typeface="Lexend"/>
              </a:rPr>
              <a:t>Lecture 10</a:t>
            </a:r>
            <a:endParaRPr sz="6000"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>
                <a:latin typeface="Lexend"/>
                <a:ea typeface="Lexend"/>
                <a:cs typeface="Lexend"/>
                <a:sym typeface="Lexend"/>
              </a:rPr>
              <a:t>Register Basics and Memory Unit</a:t>
            </a:r>
            <a:endParaRPr sz="40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0" y="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Engineering, BRAC University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321450" y="4484225"/>
            <a:ext cx="8501100" cy="10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>
                <a:latin typeface="Lexend"/>
                <a:ea typeface="Lexend"/>
                <a:cs typeface="Lexend"/>
                <a:sym typeface="Lexend"/>
              </a:rPr>
              <a:t>CSE260 : Digital Logic Design</a:t>
            </a:r>
            <a:endParaRPr sz="50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609250"/>
            <a:ext cx="3018276" cy="1697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7743" y="2609250"/>
            <a:ext cx="3241572" cy="169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98767" y="2609250"/>
            <a:ext cx="2545232" cy="168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2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227" name="Google Shape;227;p22"/>
          <p:cNvSpPr txBox="1"/>
          <p:nvPr/>
        </p:nvSpPr>
        <p:spPr>
          <a:xfrm>
            <a:off x="256650" y="927196"/>
            <a:ext cx="8630700" cy="38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ROM – Read Only Memory </a:t>
            </a: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- a type of memory that cannot be written, can only be read. Contents determined during the manufacture time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RAM – Random Access Memory</a:t>
            </a:r>
            <a:endParaRPr b="1"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Memory that can be both read and written during normal operation.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◆ Contents are volatile, i.e.will be lost on power off.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◆ Two types of RAM: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6195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exend"/>
              <a:buChar char="-"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Static RAM (SRAM)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exend"/>
              <a:buChar char="-"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Dynamic RAM (DRAM)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228" name="Google Shape;228;p22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229" name="Google Shape;229;p22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2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2" name="Google Shape;232;p22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Types of Semiconductor Memories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3" name="Google Shape;233;p22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4" name="Google Shape;234;p22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3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3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242" name="Google Shape;242;p23"/>
          <p:cNvSpPr txBox="1"/>
          <p:nvPr/>
        </p:nvSpPr>
        <p:spPr>
          <a:xfrm>
            <a:off x="256650" y="927196"/>
            <a:ext cx="8630700" cy="30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 data consists of n lines (for n-bit words).  </a:t>
            </a:r>
            <a:r>
              <a:rPr lang="en" sz="2200">
                <a:solidFill>
                  <a:srgbClr val="0000FF"/>
                </a:solidFill>
                <a:latin typeface="Lexend"/>
                <a:ea typeface="Lexend"/>
                <a:cs typeface="Lexend"/>
                <a:sym typeface="Lexend"/>
              </a:rPr>
              <a:t>Data input lines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provide the information to be stored (</a:t>
            </a:r>
            <a:r>
              <a:rPr i="1" lang="en" sz="2200">
                <a:solidFill>
                  <a:srgbClr val="0000FF"/>
                </a:solidFill>
                <a:latin typeface="Lexend"/>
                <a:ea typeface="Lexend"/>
                <a:cs typeface="Lexend"/>
                <a:sym typeface="Lexend"/>
              </a:rPr>
              <a:t>written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) into the memory, while </a:t>
            </a:r>
            <a:r>
              <a:rPr lang="en" sz="2200">
                <a:solidFill>
                  <a:srgbClr val="0000CC"/>
                </a:solidFill>
                <a:latin typeface="Lexend"/>
                <a:ea typeface="Lexend"/>
                <a:cs typeface="Lexend"/>
                <a:sym typeface="Lexend"/>
              </a:rPr>
              <a:t>data output lines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carry the information out (</a:t>
            </a:r>
            <a:r>
              <a:rPr lang="en" sz="2200">
                <a:solidFill>
                  <a:srgbClr val="0000CC"/>
                </a:solidFill>
                <a:latin typeface="Lexend"/>
                <a:ea typeface="Lexend"/>
                <a:cs typeface="Lexend"/>
                <a:sym typeface="Lexend"/>
              </a:rPr>
              <a:t>read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) from the memory.</a:t>
            </a:r>
            <a:endParaRPr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 address consists of </a:t>
            </a:r>
            <a:r>
              <a:rPr lang="en" sz="2200">
                <a:solidFill>
                  <a:srgbClr val="4A86E8"/>
                </a:solidFill>
                <a:latin typeface="Lexend"/>
                <a:ea typeface="Lexend"/>
                <a:cs typeface="Lexend"/>
                <a:sym typeface="Lexend"/>
              </a:rPr>
              <a:t>k lines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which specify which word (among the </a:t>
            </a:r>
            <a:r>
              <a:rPr lang="en" sz="2200">
                <a:solidFill>
                  <a:srgbClr val="4A86E8"/>
                </a:solidFill>
                <a:latin typeface="Lexend"/>
                <a:ea typeface="Lexend"/>
                <a:cs typeface="Lexend"/>
                <a:sym typeface="Lexend"/>
              </a:rPr>
              <a:t>2</a:t>
            </a:r>
            <a:r>
              <a:rPr baseline="30000" lang="en" sz="2200">
                <a:solidFill>
                  <a:srgbClr val="4A86E8"/>
                </a:solidFill>
                <a:latin typeface="Lexend"/>
                <a:ea typeface="Lexend"/>
                <a:cs typeface="Lexend"/>
                <a:sym typeface="Lexend"/>
              </a:rPr>
              <a:t>k</a:t>
            </a:r>
            <a:r>
              <a:rPr lang="en" sz="2200">
                <a:solidFill>
                  <a:srgbClr val="4A86E8"/>
                </a:solidFill>
                <a:latin typeface="Lexend"/>
                <a:ea typeface="Lexend"/>
                <a:cs typeface="Lexend"/>
                <a:sym typeface="Lexend"/>
              </a:rPr>
              <a:t> words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available) to be selected for reading or writing.</a:t>
            </a:r>
            <a:endParaRPr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243" name="Google Shape;243;p23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244" name="Google Shape;244;p23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7" name="Google Shape;247;p23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Random Access Memory (RAM)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8" name="Google Shape;248;p23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9" name="Google Shape;249;p23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257" name="Google Shape;257;p24"/>
          <p:cNvSpPr txBox="1"/>
          <p:nvPr/>
        </p:nvSpPr>
        <p:spPr>
          <a:xfrm>
            <a:off x="256650" y="927196"/>
            <a:ext cx="8630700" cy="26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 control lines </a:t>
            </a:r>
            <a:r>
              <a:rPr i="1" lang="en" sz="2200">
                <a:solidFill>
                  <a:srgbClr val="0000FF"/>
                </a:solidFill>
                <a:latin typeface="Lexend"/>
                <a:ea typeface="Lexend"/>
                <a:cs typeface="Lexend"/>
                <a:sym typeface="Lexend"/>
              </a:rPr>
              <a:t>Read 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and </a:t>
            </a:r>
            <a:r>
              <a:rPr i="1" lang="en" sz="2200">
                <a:solidFill>
                  <a:srgbClr val="0000FF"/>
                </a:solidFill>
                <a:latin typeface="Lexend"/>
                <a:ea typeface="Lexend"/>
                <a:cs typeface="Lexend"/>
                <a:sym typeface="Lexend"/>
              </a:rPr>
              <a:t>Write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(usually combined into a single control line </a:t>
            </a:r>
            <a:r>
              <a:rPr i="1"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Read/Write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) specifies the direction of transfer of the data.</a:t>
            </a:r>
            <a:endParaRPr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Example: A memory unit of 1024 words with 8 bit/word needs, 10 address line (i.e. address register must contain 10 FF) and buffer register must have 8 FF to store words transferred in and out of it.</a:t>
            </a:r>
            <a:endParaRPr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258" name="Google Shape;258;p24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259" name="Google Shape;259;p24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24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Random Access Memory (RAM)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63" name="Google Shape;263;p24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64" name="Google Shape;264;p24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0" name="Google Shape;2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5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272" name="Google Shape;272;p25"/>
          <p:cNvSpPr txBox="1"/>
          <p:nvPr/>
        </p:nvSpPr>
        <p:spPr>
          <a:xfrm>
            <a:off x="256650" y="927196"/>
            <a:ext cx="8630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Block diagram of a memory unit: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273" name="Google Shape;273;p25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274" name="Google Shape;274;p25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5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5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Google Shape;277;p25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Random Access Memory (RAM)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8" name="Google Shape;278;p25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9" name="Google Shape;279;p25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80" name="Google Shape;280;p25"/>
          <p:cNvSpPr txBox="1"/>
          <p:nvPr/>
        </p:nvSpPr>
        <p:spPr>
          <a:xfrm>
            <a:off x="5064775" y="1990175"/>
            <a:ext cx="1905000" cy="1428750"/>
          </a:xfrm>
          <a:prstGeom prst="rect">
            <a:avLst/>
          </a:prstGeom>
          <a:noFill/>
          <a:ln cap="flat" cmpd="sng" w="254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25"/>
          <p:cNvSpPr txBox="1"/>
          <p:nvPr/>
        </p:nvSpPr>
        <p:spPr>
          <a:xfrm>
            <a:off x="5064775" y="2223800"/>
            <a:ext cx="1905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Memory unit</a:t>
            </a:r>
            <a:endParaRPr i="0" sz="13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2</a:t>
            </a:r>
            <a:r>
              <a:rPr b="1" baseline="30000" i="1" lang="en" sz="17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k</a:t>
            </a:r>
            <a:r>
              <a:rPr b="1" i="0" lang="en" sz="17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 words</a:t>
            </a:r>
            <a:endParaRPr i="0" sz="13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" sz="17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n</a:t>
            </a:r>
            <a:r>
              <a:rPr b="1" i="0" lang="en" sz="17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 bits per word</a:t>
            </a:r>
            <a:endParaRPr i="0" sz="13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282" name="Google Shape;282;p25"/>
          <p:cNvCxnSpPr/>
          <p:nvPr/>
        </p:nvCxnSpPr>
        <p:spPr>
          <a:xfrm>
            <a:off x="4531375" y="2371175"/>
            <a:ext cx="47625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83" name="Google Shape;283;p25"/>
          <p:cNvCxnSpPr/>
          <p:nvPr/>
        </p:nvCxnSpPr>
        <p:spPr>
          <a:xfrm>
            <a:off x="4531375" y="3133175"/>
            <a:ext cx="47625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84" name="Google Shape;284;p25"/>
          <p:cNvSpPr txBox="1"/>
          <p:nvPr/>
        </p:nvSpPr>
        <p:spPr>
          <a:xfrm>
            <a:off x="2000150" y="2142575"/>
            <a:ext cx="2531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1" lang="en" sz="18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k</a:t>
            </a:r>
            <a:r>
              <a:rPr i="0" lang="en" sz="18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 address lines</a:t>
            </a:r>
            <a:endParaRPr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285" name="Google Shape;285;p25"/>
          <p:cNvCxnSpPr/>
          <p:nvPr/>
        </p:nvCxnSpPr>
        <p:spPr>
          <a:xfrm flipH="1">
            <a:off x="4643975" y="2249350"/>
            <a:ext cx="250500" cy="346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6" name="Google Shape;286;p25"/>
          <p:cNvSpPr txBox="1"/>
          <p:nvPr/>
        </p:nvSpPr>
        <p:spPr>
          <a:xfrm>
            <a:off x="4531375" y="1990175"/>
            <a:ext cx="47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1" lang="en" sz="16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k</a:t>
            </a:r>
            <a:endParaRPr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287" name="Google Shape;287;p25"/>
          <p:cNvGrpSpPr/>
          <p:nvPr/>
        </p:nvGrpSpPr>
        <p:grpSpPr>
          <a:xfrm>
            <a:off x="2946600" y="2980775"/>
            <a:ext cx="1565725" cy="476250"/>
            <a:chOff x="1584" y="2400"/>
            <a:chExt cx="900" cy="300"/>
          </a:xfrm>
        </p:grpSpPr>
        <p:sp>
          <p:nvSpPr>
            <p:cNvPr id="288" name="Google Shape;288;p25"/>
            <p:cNvSpPr txBox="1"/>
            <p:nvPr/>
          </p:nvSpPr>
          <p:spPr>
            <a:xfrm>
              <a:off x="1584" y="2400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i="1" lang="en" sz="1800" u="none" cap="none" strike="noStrike">
                  <a:solidFill>
                    <a:srgbClr val="000000"/>
                  </a:solidFill>
                  <a:latin typeface="Lexend"/>
                  <a:ea typeface="Lexend"/>
                  <a:cs typeface="Lexend"/>
                  <a:sym typeface="Lexend"/>
                </a:rPr>
                <a:t>Read</a:t>
              </a:r>
              <a:r>
                <a:rPr i="0" lang="en" sz="1800" u="none" cap="none" strike="noStrike">
                  <a:solidFill>
                    <a:srgbClr val="000000"/>
                  </a:solidFill>
                  <a:latin typeface="Lexend"/>
                  <a:ea typeface="Lexend"/>
                  <a:cs typeface="Lexend"/>
                  <a:sym typeface="Lexend"/>
                </a:rPr>
                <a:t>/</a:t>
              </a:r>
              <a:r>
                <a:rPr i="1" lang="en" sz="1800" u="none" cap="none" strike="noStrike">
                  <a:solidFill>
                    <a:srgbClr val="000000"/>
                  </a:solidFill>
                  <a:latin typeface="Lexend"/>
                  <a:ea typeface="Lexend"/>
                  <a:cs typeface="Lexend"/>
                  <a:sym typeface="Lexend"/>
                </a:rPr>
                <a:t>Write</a:t>
              </a:r>
              <a:endParaRPr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cxnSp>
          <p:nvCxnSpPr>
            <p:cNvPr id="289" name="Google Shape;289;p25"/>
            <p:cNvCxnSpPr/>
            <p:nvPr/>
          </p:nvCxnSpPr>
          <p:spPr>
            <a:xfrm>
              <a:off x="2082" y="2423"/>
              <a:ext cx="300" cy="0"/>
            </a:xfrm>
            <a:prstGeom prst="straightConnector1">
              <a:avLst/>
            </a:prstGeom>
            <a:noFill/>
            <a:ln cap="flat" cmpd="sng" w="1587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cxnSp>
        <p:nvCxnSpPr>
          <p:cNvPr id="290" name="Google Shape;290;p25"/>
          <p:cNvCxnSpPr/>
          <p:nvPr/>
        </p:nvCxnSpPr>
        <p:spPr>
          <a:xfrm rot="5400000">
            <a:off x="5969650" y="3676100"/>
            <a:ext cx="47625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91" name="Google Shape;291;p25"/>
          <p:cNvCxnSpPr/>
          <p:nvPr/>
        </p:nvCxnSpPr>
        <p:spPr>
          <a:xfrm rot="5400000">
            <a:off x="5893450" y="1694900"/>
            <a:ext cx="47625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92" name="Google Shape;292;p25"/>
          <p:cNvCxnSpPr/>
          <p:nvPr/>
        </p:nvCxnSpPr>
        <p:spPr>
          <a:xfrm flipH="1">
            <a:off x="5976775" y="1532975"/>
            <a:ext cx="231000" cy="165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93" name="Google Shape;293;p25"/>
          <p:cNvCxnSpPr/>
          <p:nvPr/>
        </p:nvCxnSpPr>
        <p:spPr>
          <a:xfrm flipH="1">
            <a:off x="6070975" y="3514175"/>
            <a:ext cx="213000" cy="1593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4" name="Google Shape;294;p25"/>
          <p:cNvSpPr txBox="1"/>
          <p:nvPr/>
        </p:nvSpPr>
        <p:spPr>
          <a:xfrm>
            <a:off x="6055375" y="1532975"/>
            <a:ext cx="47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1" lang="en" sz="16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n</a:t>
            </a:r>
            <a:endParaRPr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95" name="Google Shape;295;p25"/>
          <p:cNvSpPr txBox="1"/>
          <p:nvPr/>
        </p:nvSpPr>
        <p:spPr>
          <a:xfrm>
            <a:off x="6131575" y="3514175"/>
            <a:ext cx="47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1" lang="en" sz="16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n</a:t>
            </a:r>
            <a:endParaRPr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96" name="Google Shape;296;p25"/>
          <p:cNvSpPr txBox="1"/>
          <p:nvPr/>
        </p:nvSpPr>
        <p:spPr>
          <a:xfrm>
            <a:off x="5028025" y="1087475"/>
            <a:ext cx="2531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1" lang="en" sz="18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n</a:t>
            </a:r>
            <a:r>
              <a:rPr i="0" lang="en" sz="18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 data input lines</a:t>
            </a:r>
            <a:endParaRPr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97" name="Google Shape;297;p25"/>
          <p:cNvSpPr txBox="1"/>
          <p:nvPr/>
        </p:nvSpPr>
        <p:spPr>
          <a:xfrm>
            <a:off x="5445775" y="4047575"/>
            <a:ext cx="142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1" lang="en" sz="15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n</a:t>
            </a:r>
            <a:r>
              <a:rPr i="0" lang="en" sz="15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 data output lines</a:t>
            </a:r>
            <a:endParaRPr i="0" sz="11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6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p2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7248" y="76200"/>
            <a:ext cx="6080700" cy="4800600"/>
          </a:xfrm>
          <a:prstGeom prst="rect">
            <a:avLst/>
          </a:prstGeom>
          <a:noFill/>
          <a:ln cap="flat" cmpd="sng" w="9525">
            <a:solidFill>
              <a:srgbClr val="A9B0F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4" name="Google Shape;30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6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grpSp>
        <p:nvGrpSpPr>
          <p:cNvPr id="306" name="Google Shape;306;p26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307" name="Google Shape;307;p26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26"/>
          <p:cNvSpPr txBox="1"/>
          <p:nvPr/>
        </p:nvSpPr>
        <p:spPr>
          <a:xfrm>
            <a:off x="209775" y="163775"/>
            <a:ext cx="2612700" cy="36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Block </a:t>
            </a:r>
            <a:endParaRPr sz="36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Diagram </a:t>
            </a:r>
            <a:endParaRPr sz="36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of </a:t>
            </a:r>
            <a:endParaRPr sz="36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16x1 </a:t>
            </a:r>
            <a:endParaRPr sz="36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RAM [no need to memorize]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11" name="Google Shape;311;p26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12" name="Google Shape;312;p26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7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320" name="Google Shape;320;p27"/>
          <p:cNvSpPr txBox="1"/>
          <p:nvPr/>
        </p:nvSpPr>
        <p:spPr>
          <a:xfrm>
            <a:off x="256650" y="927196"/>
            <a:ext cx="86307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 </a:t>
            </a:r>
            <a:r>
              <a:rPr lang="en" sz="2400">
                <a:solidFill>
                  <a:srgbClr val="0000CC"/>
                </a:solidFill>
                <a:latin typeface="Lexend"/>
                <a:ea typeface="Lexend"/>
                <a:cs typeface="Lexend"/>
                <a:sym typeface="Lexend"/>
              </a:rPr>
              <a:t>Write</a:t>
            </a:r>
            <a:r>
              <a:rPr lang="en" sz="2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operation:</a:t>
            </a:r>
            <a:endParaRPr sz="24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rgbClr val="6600CC"/>
              </a:buClr>
              <a:buSzPts val="1800"/>
              <a:buFont typeface="Noto Sans Symbols"/>
              <a:buChar char="❖"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Transfers the address of the desired word to the address lines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rgbClr val="6600CC"/>
              </a:buClr>
              <a:buSzPts val="1800"/>
              <a:buFont typeface="Noto Sans Symbols"/>
              <a:buChar char="❖"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Transfers the data bits (the word) to be stored in memory to the data input lines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rgbClr val="6600CC"/>
              </a:buClr>
              <a:buSzPts val="1800"/>
              <a:buFont typeface="Lexend"/>
              <a:buChar char="❖"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Activates the </a:t>
            </a:r>
            <a:r>
              <a:rPr i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Write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control line (set </a:t>
            </a:r>
            <a:r>
              <a:rPr i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Read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/</a:t>
            </a:r>
            <a:r>
              <a:rPr i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Write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to 0)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96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 </a:t>
            </a:r>
            <a:r>
              <a:rPr lang="en" sz="2400">
                <a:solidFill>
                  <a:srgbClr val="0000CC"/>
                </a:solidFill>
                <a:latin typeface="Lexend"/>
                <a:ea typeface="Lexend"/>
                <a:cs typeface="Lexend"/>
                <a:sym typeface="Lexend"/>
              </a:rPr>
              <a:t>Read</a:t>
            </a:r>
            <a:r>
              <a:rPr lang="en" sz="2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operation:</a:t>
            </a:r>
            <a:endParaRPr sz="24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rgbClr val="6600CC"/>
              </a:buClr>
              <a:buSzPts val="1800"/>
              <a:buFont typeface="Lexend"/>
              <a:buChar char="❖"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Transfers the address of the desired word to the address lines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rgbClr val="6600CC"/>
              </a:buClr>
              <a:buSzPts val="1800"/>
              <a:buFont typeface="Lexend"/>
              <a:buChar char="❖"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Activates the </a:t>
            </a:r>
            <a:r>
              <a:rPr i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Read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control line (set </a:t>
            </a:r>
            <a:r>
              <a:rPr i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Read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/</a:t>
            </a:r>
            <a:r>
              <a:rPr i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Write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to 1)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321" name="Google Shape;321;p27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322" name="Google Shape;322;p27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5" name="Google Shape;325;p27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Random Access Memory (RAM)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26" name="Google Shape;326;p27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27" name="Google Shape;327;p27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328" name="Google Shape;328;p27"/>
          <p:cNvCxnSpPr/>
          <p:nvPr/>
        </p:nvCxnSpPr>
        <p:spPr>
          <a:xfrm>
            <a:off x="6314700" y="2472300"/>
            <a:ext cx="533400" cy="0"/>
          </a:xfrm>
          <a:prstGeom prst="straightConnector1">
            <a:avLst/>
          </a:prstGeom>
          <a:noFill/>
          <a:ln cap="flat" cmpd="sng" w="158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29" name="Google Shape;329;p27"/>
          <p:cNvCxnSpPr/>
          <p:nvPr/>
        </p:nvCxnSpPr>
        <p:spPr>
          <a:xfrm>
            <a:off x="6327400" y="3648925"/>
            <a:ext cx="533400" cy="0"/>
          </a:xfrm>
          <a:prstGeom prst="straightConnector1">
            <a:avLst/>
          </a:prstGeom>
          <a:noFill/>
          <a:ln cap="flat" cmpd="sng" w="158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8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5" name="Google Shape;33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28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337" name="Google Shape;337;p28"/>
          <p:cNvSpPr txBox="1"/>
          <p:nvPr/>
        </p:nvSpPr>
        <p:spPr>
          <a:xfrm>
            <a:off x="256650" y="927196"/>
            <a:ext cx="86307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 Read/Write operation:</a:t>
            </a:r>
            <a:endParaRPr sz="2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338" name="Google Shape;338;p28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339" name="Google Shape;339;p28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8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28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Random Access Memory (RAM)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43" name="Google Shape;343;p28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44" name="Google Shape;344;p28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345" name="Google Shape;345;p28"/>
          <p:cNvGraphicFramePr/>
          <p:nvPr/>
        </p:nvGraphicFramePr>
        <p:xfrm>
          <a:off x="952500" y="1686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{46B5B318-9323-40AF-8DC8-BE863BE26D96}</a:tableStyleId>
              </a:tblPr>
              <a:tblGrid>
                <a:gridCol w="1691625"/>
                <a:gridCol w="1439500"/>
                <a:gridCol w="41078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Memory Enable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Read/Write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Memory Operation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X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None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1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Write to selected word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1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1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Read from selected word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9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1" name="Google Shape;35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2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353" name="Google Shape;353;p29"/>
          <p:cNvSpPr txBox="1"/>
          <p:nvPr/>
        </p:nvSpPr>
        <p:spPr>
          <a:xfrm>
            <a:off x="256650" y="927196"/>
            <a:ext cx="86307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Static RAM </a:t>
            </a:r>
            <a:r>
              <a:rPr b="1"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(SRAM)</a:t>
            </a: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: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6195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exend"/>
              <a:buChar char="●"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Uses flip-flops as the memory cells, Complex Circuitry.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exend"/>
              <a:buChar char="●"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No need to refresh constantly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exend"/>
              <a:buChar char="●"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Typically the type of RAM used primarily as </a:t>
            </a:r>
            <a:r>
              <a:rPr b="1"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cache memory</a:t>
            </a: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.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Dynamic RAM </a:t>
            </a:r>
            <a:r>
              <a:rPr b="1"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(DRAM)</a:t>
            </a: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: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6195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exend"/>
              <a:buChar char="●"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Use capacitor charges to represent datas.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exend"/>
              <a:buChar char="●"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Though simpler in circuitry, they have to be constantly refreshed.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exend"/>
              <a:buChar char="●"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Most </a:t>
            </a:r>
            <a:r>
              <a:rPr b="1"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main memory</a:t>
            </a: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is dynamic RAM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354" name="Google Shape;354;p29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355" name="Google Shape;355;p29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8" name="Google Shape;358;p29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Two types of RAM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59" name="Google Shape;359;p29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60" name="Google Shape;360;p29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0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6" name="Google Shape;3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30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368" name="Google Shape;368;p30"/>
          <p:cNvSpPr txBox="1"/>
          <p:nvPr/>
        </p:nvSpPr>
        <p:spPr>
          <a:xfrm>
            <a:off x="256650" y="927196"/>
            <a:ext cx="86307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Dynamic RAM: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"/>
              <a:buChar char="●"/>
            </a:pP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SDRAM –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Synchronous dynamic RAM – operates synchronously with system clock and data bus. Can handle 100MHz to &gt;800MHz.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"/>
              <a:buChar char="●"/>
            </a:pP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DDR – D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ouble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ata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ate – can transmit data on both edges of the clock.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DDR3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=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ouble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ata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ate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3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rd generation. 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"/>
              <a:buChar char="●"/>
            </a:pP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QDR –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Q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uad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ata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ate – twice as fast as DDR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Typically we use DDR3, DDR4 &amp; DDR5 RAM as main memory in our windows PC and Static RAM for L1, L2 and L3 cache memory.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369" name="Google Shape;369;p30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370" name="Google Shape;370;p30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" name="Google Shape;373;p30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Two types of RAM [Cont.]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4" name="Google Shape;374;p30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5" name="Google Shape;375;p30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1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1" name="Google Shape;3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31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383" name="Google Shape;383;p31"/>
          <p:cNvSpPr txBox="1"/>
          <p:nvPr/>
        </p:nvSpPr>
        <p:spPr>
          <a:xfrm>
            <a:off x="256650" y="972850"/>
            <a:ext cx="3679500" cy="30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Memory sizes might be specified in bits or byte(=8bit)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Symbol: Bytes (B) and bits(b)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Example, 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2</a:t>
            </a:r>
            <a:r>
              <a:rPr baseline="30000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28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b 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2</a:t>
            </a:r>
            <a:r>
              <a:rPr baseline="30000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28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/8 B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2</a:t>
            </a:r>
            <a:r>
              <a:rPr baseline="30000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28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/2</a:t>
            </a:r>
            <a:r>
              <a:rPr baseline="30000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3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B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2</a:t>
            </a:r>
            <a:r>
              <a:rPr baseline="30000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25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B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2</a:t>
            </a:r>
            <a:r>
              <a:rPr baseline="30000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5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*2</a:t>
            </a:r>
            <a:r>
              <a:rPr baseline="30000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20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B 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32 MB</a:t>
            </a:r>
            <a:endParaRPr sz="25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384" name="Google Shape;384;p31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385" name="Google Shape;385;p31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8" name="Google Shape;388;p31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Memory Size</a:t>
            </a:r>
            <a:endParaRPr sz="36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9" name="Google Shape;389;p31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90" name="Google Shape;390;p31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391" name="Google Shape;391;p31"/>
          <p:cNvGraphicFramePr/>
          <p:nvPr/>
        </p:nvGraphicFramePr>
        <p:xfrm>
          <a:off x="4221100" y="8884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{B21E5491-E4A9-4C35-9182-1F696B12F49D}</a:tableStyleId>
              </a:tblPr>
              <a:tblGrid>
                <a:gridCol w="382900"/>
                <a:gridCol w="857275"/>
                <a:gridCol w="1825600"/>
                <a:gridCol w="1780925"/>
              </a:tblGrid>
              <a:tr h="401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Prefix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Base 2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Base 10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01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K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Kilo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10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 = 1024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10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3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=1,000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01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M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Mega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20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 = 1,048,576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10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6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=1,000,000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20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G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Giga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2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30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 = 1,073,741,824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10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9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=1,000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,000,000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92" name="Google Shape;392;p31"/>
          <p:cNvGraphicFramePr/>
          <p:nvPr/>
        </p:nvGraphicFramePr>
        <p:xfrm>
          <a:off x="7286875" y="27179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{B21E5491-E4A9-4C35-9182-1F696B12F49D}</a:tableStyleId>
              </a:tblPr>
              <a:tblGrid>
                <a:gridCol w="538575"/>
                <a:gridCol w="1205850"/>
              </a:tblGrid>
              <a:tr h="1567775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 Byte = 8 Bits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 KB = 1024 Bytes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 MB = 1024 KB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 GB = 1024 MB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 TB = 1024 GB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 PB = 1024 TB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1 EB = 1024 PB</a:t>
                      </a:r>
                      <a:endParaRPr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45700" marB="45700" marR="91450" marL="91450">
                    <a:lnL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CDF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0" y="33338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941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" name="Google Shape;68;p14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69" name="Google Shape;69;p14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" name="Google Shape;72;p14"/>
          <p:cNvSpPr txBox="1"/>
          <p:nvPr/>
        </p:nvSpPr>
        <p:spPr>
          <a:xfrm>
            <a:off x="50475" y="76200"/>
            <a:ext cx="8421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Registers</a:t>
            </a:r>
            <a:endParaRPr b="0" i="0" sz="30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i="0" sz="900" u="none" cap="none" strike="noStrike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b="0" i="0" sz="900" u="none" cap="none" strike="noStrike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263775" y="1421250"/>
            <a:ext cx="8441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622475" y="877025"/>
            <a:ext cx="8142000" cy="3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Flip-flops can only store 1-bit of data</a:t>
            </a:r>
            <a:endParaRPr b="0" i="0" sz="18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Multiple flip-flops can be combined into a single group which is called a register</a:t>
            </a:r>
            <a:endParaRPr b="0" i="0" sz="18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 register can store multiple bits</a:t>
            </a:r>
            <a:endParaRPr b="0" i="0" sz="18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An n-bit register is consist of n flip-flops and different logic gates, it can store n-bit information</a:t>
            </a:r>
            <a:endParaRPr b="0" i="0" sz="18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 flip-flops in a register store information </a:t>
            </a:r>
            <a:endParaRPr b="0" i="0" sz="18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 logic gates and other components control the insertion and the flow of the data </a:t>
            </a:r>
            <a:endParaRPr b="0" i="0" sz="18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Functions of register</a:t>
            </a:r>
            <a:endParaRPr b="0" i="0" sz="18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○"/>
            </a:pPr>
            <a:r>
              <a:rPr b="0" i="0" lang="en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Storing data</a:t>
            </a:r>
            <a:endParaRPr b="0" i="0" sz="18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○"/>
            </a:pPr>
            <a:r>
              <a:rPr b="0" i="0" lang="en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Retrieving data from other registers</a:t>
            </a:r>
            <a:endParaRPr b="0" i="0" sz="18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○"/>
            </a:pPr>
            <a:r>
              <a:rPr b="0" i="0" lang="en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Shifting data within the register (right/left)</a:t>
            </a:r>
            <a:endParaRPr b="0" i="0" sz="18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2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8" name="Google Shape;3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32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400" name="Google Shape;400;p32"/>
          <p:cNvSpPr txBox="1"/>
          <p:nvPr/>
        </p:nvSpPr>
        <p:spPr>
          <a:xfrm>
            <a:off x="256650" y="972838"/>
            <a:ext cx="86307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Capacity = no. of word x bit/word</a:t>
            </a:r>
            <a:endParaRPr i="1" sz="2400">
              <a:solidFill>
                <a:srgbClr val="FF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No. of word= 2 ^ (address lines)</a:t>
            </a:r>
            <a:endParaRPr i="1" sz="2400">
              <a:solidFill>
                <a:srgbClr val="FF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2400">
              <a:solidFill>
                <a:srgbClr val="FF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Therefore,</a:t>
            </a:r>
            <a:endParaRPr sz="24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Capacity = 2^(address lines) x bit/word</a:t>
            </a:r>
            <a:endParaRPr i="1" sz="24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401" name="Google Shape;401;p32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402" name="Google Shape;402;p32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2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32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2 formulas to remember</a:t>
            </a:r>
            <a:endParaRPr sz="36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06" name="Google Shape;406;p32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07" name="Google Shape;407;p32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3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3" name="Google Shape;4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3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415" name="Google Shape;415;p33"/>
          <p:cNvSpPr txBox="1"/>
          <p:nvPr/>
        </p:nvSpPr>
        <p:spPr>
          <a:xfrm>
            <a:off x="256650" y="972838"/>
            <a:ext cx="8630700" cy="17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Capacity = no. of word x bit/word</a:t>
            </a:r>
            <a:endParaRPr sz="24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No. of word= 2 ^ (address lines)</a:t>
            </a:r>
            <a:endParaRPr sz="2400">
              <a:solidFill>
                <a:srgbClr val="ED1C24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D1C24"/>
                </a:solidFill>
                <a:latin typeface="Lexend"/>
                <a:ea typeface="Lexend"/>
                <a:cs typeface="Lexend"/>
                <a:sym typeface="Lexend"/>
              </a:rPr>
              <a:t>What is the total capacity of a 2</a:t>
            </a:r>
            <a:r>
              <a:rPr baseline="30000" lang="en" sz="2400">
                <a:solidFill>
                  <a:srgbClr val="ED1C24"/>
                </a:solidFill>
                <a:latin typeface="Lexend"/>
                <a:ea typeface="Lexend"/>
                <a:cs typeface="Lexend"/>
                <a:sym typeface="Lexend"/>
              </a:rPr>
              <a:t>16</a:t>
            </a:r>
            <a:r>
              <a:rPr lang="en" sz="2400">
                <a:solidFill>
                  <a:srgbClr val="ED1C24"/>
                </a:solidFill>
                <a:latin typeface="Lexend"/>
                <a:ea typeface="Lexend"/>
                <a:cs typeface="Lexend"/>
                <a:sym typeface="Lexend"/>
              </a:rPr>
              <a:t> x 16 memory?</a:t>
            </a:r>
            <a:endParaRPr sz="2400">
              <a:solidFill>
                <a:srgbClr val="ED1C24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416" name="Google Shape;416;p33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417" name="Google Shape;417;p33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0" name="Google Shape;420;p33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Test yourself</a:t>
            </a:r>
            <a:endParaRPr sz="36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21" name="Google Shape;421;p33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22" name="Google Shape;422;p33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4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8" name="Google Shape;42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34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430" name="Google Shape;430;p34"/>
          <p:cNvSpPr txBox="1"/>
          <p:nvPr/>
        </p:nvSpPr>
        <p:spPr>
          <a:xfrm>
            <a:off x="256650" y="972838"/>
            <a:ext cx="8630700" cy="39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What is the total capacity of a 2</a:t>
            </a:r>
            <a:r>
              <a:rPr baseline="30000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16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x 16 memory: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Solution: 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  2^16 x 16 bits/words	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  1048576 bits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  1048576/8 bytes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  131072 bytes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  131072/1024 KB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  128 KB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431" name="Google Shape;431;p34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432" name="Google Shape;432;p34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4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4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5" name="Google Shape;435;p34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Test yourself [Sol</a:t>
            </a:r>
            <a:r>
              <a:rPr baseline="30000"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n</a:t>
            </a: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]</a:t>
            </a:r>
            <a:endParaRPr sz="36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36" name="Google Shape;436;p34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37" name="Google Shape;437;p34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5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3" name="Google Shape;44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35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445" name="Google Shape;445;p35"/>
          <p:cNvSpPr txBox="1"/>
          <p:nvPr/>
        </p:nvSpPr>
        <p:spPr>
          <a:xfrm>
            <a:off x="256650" y="972838"/>
            <a:ext cx="8630700" cy="18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Capacity = no. of word x bit/word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No. of word= 2 ^ (address lines)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ED1C24"/>
                </a:solidFill>
                <a:latin typeface="Lexend"/>
                <a:ea typeface="Lexend"/>
                <a:cs typeface="Lexend"/>
                <a:sym typeface="Lexend"/>
              </a:rPr>
              <a:t>How many address lines do we need for a 64 MB RAM with 32 bit words?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446" name="Google Shape;446;p35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447" name="Google Shape;447;p35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5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5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0" name="Google Shape;450;p35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Test yourself</a:t>
            </a:r>
            <a:endParaRPr sz="36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1" name="Google Shape;451;p35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2" name="Google Shape;452;p35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6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8" name="Google Shape;45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36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460" name="Google Shape;460;p36"/>
          <p:cNvSpPr txBox="1"/>
          <p:nvPr/>
        </p:nvSpPr>
        <p:spPr>
          <a:xfrm>
            <a:off x="256650" y="972838"/>
            <a:ext cx="8630700" cy="45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How many address lines do we need for a 64 MB RAM with 32 bit words: 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Solution: 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Formula: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Capacity  = no. of word x bit/word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64MB  = no. of word x 32 bits/word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no. of word =   64MB / 32  bits/word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		=   (64x1024x1024x8)/32 [ 1 byte = 2^3 bits]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		=   16777216 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= 2^24            [log</a:t>
            </a:r>
            <a:r>
              <a:rPr baseline="-25000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2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(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16777216) = 24]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no. of address lines = 24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461" name="Google Shape;461;p36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462" name="Google Shape;462;p36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6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" name="Google Shape;465;p36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Test yourself [Sol</a:t>
            </a:r>
            <a:r>
              <a:rPr baseline="30000"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n</a:t>
            </a: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]</a:t>
            </a:r>
            <a:endParaRPr sz="36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66" name="Google Shape;466;p36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67" name="Google Shape;467;p36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7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3" name="Google Shape;47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3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475" name="Google Shape;475;p37"/>
          <p:cNvSpPr txBox="1"/>
          <p:nvPr/>
        </p:nvSpPr>
        <p:spPr>
          <a:xfrm>
            <a:off x="256650" y="927200"/>
            <a:ext cx="63402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Lexend"/>
              <a:buChar char="●"/>
            </a:pP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Must be small so that many binary cell (BC) can fit in a small area</a:t>
            </a:r>
            <a:endParaRPr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Lexend"/>
              <a:buChar char="●"/>
            </a:pP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Select input enable cell for reading/writing</a:t>
            </a:r>
            <a:endParaRPr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Lexend"/>
              <a:buChar char="●"/>
            </a:pP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Read/write determines operation to be 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performed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on cell.  A </a:t>
            </a:r>
            <a:r>
              <a:rPr b="1"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1 in read/write 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input forms a path to the output terminal. A </a:t>
            </a:r>
            <a:r>
              <a:rPr b="1"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0 in read/write input</a:t>
            </a: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information in the input terminal is transferred into the FF</a:t>
            </a:r>
            <a:endParaRPr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476" name="Google Shape;476;p37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477" name="Google Shape;477;p37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" name="Google Shape;480;p37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Binary cell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81" name="Google Shape;481;p37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82" name="Google Shape;482;p37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83" name="Google Shape;483;p37"/>
          <p:cNvSpPr txBox="1"/>
          <p:nvPr/>
        </p:nvSpPr>
        <p:spPr>
          <a:xfrm>
            <a:off x="7437213" y="2487977"/>
            <a:ext cx="375128" cy="375131"/>
          </a:xfrm>
          <a:prstGeom prst="rect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6000" lIns="72025" spcFirstLastPara="1" rIns="72025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t/>
            </a:r>
            <a:endParaRPr b="0" i="0" sz="126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37"/>
          <p:cNvSpPr txBox="1"/>
          <p:nvPr/>
        </p:nvSpPr>
        <p:spPr>
          <a:xfrm>
            <a:off x="7360780" y="2542188"/>
            <a:ext cx="513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b="1" i="0" lang="en" sz="12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BC</a:t>
            </a:r>
            <a:endParaRPr b="0" i="0" sz="110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5" name="Google Shape;485;p37"/>
          <p:cNvCxnSpPr/>
          <p:nvPr/>
        </p:nvCxnSpPr>
        <p:spPr>
          <a:xfrm flipH="1">
            <a:off x="7616974" y="2264072"/>
            <a:ext cx="300" cy="22830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86" name="Google Shape;486;p37"/>
          <p:cNvCxnSpPr/>
          <p:nvPr/>
        </p:nvCxnSpPr>
        <p:spPr>
          <a:xfrm rot="10800000">
            <a:off x="7617274" y="2857382"/>
            <a:ext cx="0" cy="21780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87" name="Google Shape;487;p37"/>
          <p:cNvCxnSpPr/>
          <p:nvPr/>
        </p:nvCxnSpPr>
        <p:spPr>
          <a:xfrm>
            <a:off x="7137110" y="2668039"/>
            <a:ext cx="295500" cy="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488" name="Google Shape;488;p37"/>
          <p:cNvCxnSpPr/>
          <p:nvPr/>
        </p:nvCxnSpPr>
        <p:spPr>
          <a:xfrm>
            <a:off x="7812907" y="2668039"/>
            <a:ext cx="210300" cy="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489" name="Google Shape;489;p37"/>
          <p:cNvSpPr txBox="1"/>
          <p:nvPr/>
        </p:nvSpPr>
        <p:spPr>
          <a:xfrm>
            <a:off x="8097439" y="2528947"/>
            <a:ext cx="7503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i="0" lang="en" sz="126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Output</a:t>
            </a:r>
            <a:endParaRPr i="0" sz="1102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90" name="Google Shape;490;p37"/>
          <p:cNvSpPr txBox="1"/>
          <p:nvPr/>
        </p:nvSpPr>
        <p:spPr>
          <a:xfrm>
            <a:off x="6596850" y="2536247"/>
            <a:ext cx="7503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i="0" lang="en" sz="126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Input</a:t>
            </a:r>
            <a:endParaRPr i="0" sz="1102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91" name="Google Shape;491;p37"/>
          <p:cNvSpPr txBox="1"/>
          <p:nvPr/>
        </p:nvSpPr>
        <p:spPr>
          <a:xfrm>
            <a:off x="7272150" y="1853803"/>
            <a:ext cx="7503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i="0" lang="en" sz="126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Select (inputs)</a:t>
            </a:r>
            <a:endParaRPr i="0" sz="1102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492" name="Google Shape;492;p37"/>
          <p:cNvGrpSpPr/>
          <p:nvPr/>
        </p:nvGrpSpPr>
        <p:grpSpPr>
          <a:xfrm>
            <a:off x="7137110" y="3148207"/>
            <a:ext cx="1125385" cy="375131"/>
            <a:chOff x="3936" y="3648"/>
            <a:chExt cx="900" cy="300"/>
          </a:xfrm>
        </p:grpSpPr>
        <p:cxnSp>
          <p:nvCxnSpPr>
            <p:cNvPr id="493" name="Google Shape;493;p37"/>
            <p:cNvCxnSpPr/>
            <p:nvPr/>
          </p:nvCxnSpPr>
          <p:spPr>
            <a:xfrm>
              <a:off x="4368" y="3677"/>
              <a:ext cx="300" cy="0"/>
            </a:xfrm>
            <a:prstGeom prst="straightConnector1">
              <a:avLst/>
            </a:prstGeom>
            <a:noFill/>
            <a:ln cap="flat" cmpd="sng" w="125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494" name="Google Shape;494;p37"/>
            <p:cNvSpPr txBox="1"/>
            <p:nvPr/>
          </p:nvSpPr>
          <p:spPr>
            <a:xfrm>
              <a:off x="3936" y="3648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6000" lIns="72025" spcFirstLastPara="1" rIns="72025" wrap="square" tIns="360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60"/>
                <a:buFont typeface="Arial"/>
                <a:buNone/>
              </a:pPr>
              <a:r>
                <a:rPr i="0" lang="en" sz="1260" u="none" cap="none" strike="noStrike">
                  <a:solidFill>
                    <a:srgbClr val="000000"/>
                  </a:solidFill>
                  <a:latin typeface="Lexend"/>
                  <a:ea typeface="Lexend"/>
                  <a:cs typeface="Lexend"/>
                  <a:sym typeface="Lexend"/>
                </a:rPr>
                <a:t>Read/Write</a:t>
              </a:r>
              <a:endParaRPr i="0" sz="1102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8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0" name="Google Shape;50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1450" y="925626"/>
            <a:ext cx="5062201" cy="3988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38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503" name="Google Shape;503;p38"/>
          <p:cNvSpPr txBox="1"/>
          <p:nvPr/>
        </p:nvSpPr>
        <p:spPr>
          <a:xfrm>
            <a:off x="256650" y="927200"/>
            <a:ext cx="85032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Lexend"/>
              <a:buChar char="●"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Logic construction of a 4 x 3 RAM 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(with decoder and OR gates):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504" name="Google Shape;504;p38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505" name="Google Shape;505;p38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8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8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8" name="Google Shape;508;p38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Random Access Memory (RAM)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09" name="Google Shape;509;p38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10" name="Google Shape;510;p38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11" name="Google Shape;511;p38"/>
          <p:cNvSpPr txBox="1"/>
          <p:nvPr/>
        </p:nvSpPr>
        <p:spPr>
          <a:xfrm>
            <a:off x="1348038" y="2704277"/>
            <a:ext cx="375000" cy="375000"/>
          </a:xfrm>
          <a:prstGeom prst="rect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6000" lIns="72025" spcFirstLastPara="1" rIns="72025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t/>
            </a:r>
            <a:endParaRPr b="0" i="0" sz="126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38"/>
          <p:cNvSpPr txBox="1"/>
          <p:nvPr/>
        </p:nvSpPr>
        <p:spPr>
          <a:xfrm>
            <a:off x="1271605" y="2758488"/>
            <a:ext cx="513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b="1" i="0" lang="en" sz="12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BC</a:t>
            </a:r>
            <a:endParaRPr b="0" i="0" sz="110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3" name="Google Shape;513;p38"/>
          <p:cNvCxnSpPr/>
          <p:nvPr/>
        </p:nvCxnSpPr>
        <p:spPr>
          <a:xfrm flipH="1">
            <a:off x="1527799" y="2480372"/>
            <a:ext cx="300" cy="22830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14" name="Google Shape;514;p38"/>
          <p:cNvCxnSpPr/>
          <p:nvPr/>
        </p:nvCxnSpPr>
        <p:spPr>
          <a:xfrm rot="10800000">
            <a:off x="1528099" y="3073682"/>
            <a:ext cx="0" cy="21780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15" name="Google Shape;515;p38"/>
          <p:cNvCxnSpPr/>
          <p:nvPr/>
        </p:nvCxnSpPr>
        <p:spPr>
          <a:xfrm>
            <a:off x="1047935" y="2884339"/>
            <a:ext cx="295500" cy="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16" name="Google Shape;516;p38"/>
          <p:cNvCxnSpPr/>
          <p:nvPr/>
        </p:nvCxnSpPr>
        <p:spPr>
          <a:xfrm>
            <a:off x="1723732" y="2884339"/>
            <a:ext cx="210300" cy="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17" name="Google Shape;517;p38"/>
          <p:cNvSpPr txBox="1"/>
          <p:nvPr/>
        </p:nvSpPr>
        <p:spPr>
          <a:xfrm>
            <a:off x="2008264" y="2745247"/>
            <a:ext cx="7503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i="0" lang="en" sz="126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Output</a:t>
            </a:r>
            <a:endParaRPr i="0" sz="1102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18" name="Google Shape;518;p38"/>
          <p:cNvSpPr txBox="1"/>
          <p:nvPr/>
        </p:nvSpPr>
        <p:spPr>
          <a:xfrm>
            <a:off x="507675" y="2752547"/>
            <a:ext cx="7503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i="0" lang="en" sz="126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Input</a:t>
            </a:r>
            <a:endParaRPr i="0" sz="1102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19" name="Google Shape;519;p38"/>
          <p:cNvSpPr txBox="1"/>
          <p:nvPr/>
        </p:nvSpPr>
        <p:spPr>
          <a:xfrm>
            <a:off x="1182975" y="2070103"/>
            <a:ext cx="7503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i="0" lang="en" sz="126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Select (inputs)</a:t>
            </a:r>
            <a:endParaRPr i="0" sz="1102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520" name="Google Shape;520;p38"/>
          <p:cNvGrpSpPr/>
          <p:nvPr/>
        </p:nvGrpSpPr>
        <p:grpSpPr>
          <a:xfrm>
            <a:off x="1047935" y="3364507"/>
            <a:ext cx="1125385" cy="375131"/>
            <a:chOff x="3936" y="3648"/>
            <a:chExt cx="900" cy="300"/>
          </a:xfrm>
        </p:grpSpPr>
        <p:cxnSp>
          <p:nvCxnSpPr>
            <p:cNvPr id="521" name="Google Shape;521;p38"/>
            <p:cNvCxnSpPr/>
            <p:nvPr/>
          </p:nvCxnSpPr>
          <p:spPr>
            <a:xfrm>
              <a:off x="4368" y="3677"/>
              <a:ext cx="300" cy="0"/>
            </a:xfrm>
            <a:prstGeom prst="straightConnector1">
              <a:avLst/>
            </a:prstGeom>
            <a:noFill/>
            <a:ln cap="flat" cmpd="sng" w="125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522" name="Google Shape;522;p38"/>
            <p:cNvSpPr txBox="1"/>
            <p:nvPr/>
          </p:nvSpPr>
          <p:spPr>
            <a:xfrm>
              <a:off x="3936" y="3648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6000" lIns="72025" spcFirstLastPara="1" rIns="72025" wrap="square" tIns="360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60"/>
                <a:buFont typeface="Arial"/>
                <a:buNone/>
              </a:pPr>
              <a:r>
                <a:rPr i="0" lang="en" sz="1260" u="none" cap="none" strike="noStrike">
                  <a:solidFill>
                    <a:srgbClr val="000000"/>
                  </a:solidFill>
                  <a:latin typeface="Lexend"/>
                  <a:ea typeface="Lexend"/>
                  <a:cs typeface="Lexend"/>
                  <a:sym typeface="Lexend"/>
                </a:rPr>
                <a:t>Read/Write</a:t>
              </a:r>
              <a:endParaRPr i="0" sz="1102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sp>
        <p:nvSpPr>
          <p:cNvPr id="523" name="Google Shape;523;p38"/>
          <p:cNvSpPr/>
          <p:nvPr/>
        </p:nvSpPr>
        <p:spPr>
          <a:xfrm>
            <a:off x="117900" y="4078925"/>
            <a:ext cx="3677100" cy="683400"/>
          </a:xfrm>
          <a:prstGeom prst="wedgeRoundRectCallout">
            <a:avLst>
              <a:gd fmla="val 48891" name="adj1"/>
              <a:gd fmla="val -93741" name="adj2"/>
              <a:gd fmla="val 0" name="adj3"/>
            </a:avLst>
          </a:prstGeom>
          <a:solidFill>
            <a:srgbClr val="00FFFF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8000"/>
                </a:solidFill>
                <a:latin typeface="Lexend"/>
                <a:ea typeface="Lexend"/>
                <a:cs typeface="Lexend"/>
                <a:sym typeface="Lexend"/>
              </a:rPr>
              <a:t>Since no of word is 4, that would be equivalent to the decoder’s output. Since, the decoder will have 4 outputs, so we should use a 2x4 decoder</a:t>
            </a:r>
            <a:endParaRPr sz="1100">
              <a:solidFill>
                <a:srgbClr val="008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24" name="Google Shape;524;p38"/>
          <p:cNvSpPr/>
          <p:nvPr/>
        </p:nvSpPr>
        <p:spPr>
          <a:xfrm>
            <a:off x="2670000" y="766325"/>
            <a:ext cx="857400" cy="228300"/>
          </a:xfrm>
          <a:prstGeom prst="wedgeRoundRectCallout">
            <a:avLst>
              <a:gd fmla="val 51995" name="adj1"/>
              <a:gd fmla="val 82012" name="adj2"/>
              <a:gd fmla="val 0" name="adj3"/>
            </a:avLst>
          </a:prstGeom>
          <a:solidFill>
            <a:srgbClr val="00FFFF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8000"/>
                </a:solidFill>
                <a:latin typeface="Lexend"/>
                <a:ea typeface="Lexend"/>
                <a:cs typeface="Lexend"/>
                <a:sym typeface="Lexend"/>
              </a:rPr>
              <a:t># of word</a:t>
            </a:r>
            <a:endParaRPr sz="1100">
              <a:solidFill>
                <a:srgbClr val="008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25" name="Google Shape;525;p38"/>
          <p:cNvSpPr/>
          <p:nvPr/>
        </p:nvSpPr>
        <p:spPr>
          <a:xfrm>
            <a:off x="4079550" y="766325"/>
            <a:ext cx="857400" cy="228300"/>
          </a:xfrm>
          <a:prstGeom prst="wedgeRoundRectCallout">
            <a:avLst>
              <a:gd fmla="val -45574" name="adj1"/>
              <a:gd fmla="val 90681" name="adj2"/>
              <a:gd fmla="val 0" name="adj3"/>
            </a:avLst>
          </a:prstGeom>
          <a:solidFill>
            <a:srgbClr val="00FFFF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8000"/>
                </a:solidFill>
                <a:latin typeface="Lexend"/>
                <a:ea typeface="Lexend"/>
                <a:cs typeface="Lexend"/>
                <a:sym typeface="Lexend"/>
              </a:rPr>
              <a:t>Bit/word</a:t>
            </a:r>
            <a:endParaRPr sz="1100">
              <a:solidFill>
                <a:srgbClr val="008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9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1" name="Google Shape;53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5000" y="1213083"/>
            <a:ext cx="5349000" cy="3719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3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534" name="Google Shape;534;p39"/>
          <p:cNvSpPr txBox="1"/>
          <p:nvPr/>
        </p:nvSpPr>
        <p:spPr>
          <a:xfrm>
            <a:off x="256650" y="927200"/>
            <a:ext cx="85032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Logic construction of a 2048 x 32 RAM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(with decoder and OR gates):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536" name="Google Shape;536;p39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9" name="Google Shape;539;p39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Random Access Memory (RAM)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40" name="Google Shape;540;p39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41" name="Google Shape;541;p39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42" name="Google Shape;542;p39"/>
          <p:cNvSpPr txBox="1"/>
          <p:nvPr/>
        </p:nvSpPr>
        <p:spPr>
          <a:xfrm>
            <a:off x="1348038" y="2704277"/>
            <a:ext cx="375000" cy="375000"/>
          </a:xfrm>
          <a:prstGeom prst="rect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6000" lIns="72025" spcFirstLastPara="1" rIns="72025" wrap="square" tIns="3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t/>
            </a:r>
            <a:endParaRPr b="0" i="0" sz="126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39"/>
          <p:cNvSpPr txBox="1"/>
          <p:nvPr/>
        </p:nvSpPr>
        <p:spPr>
          <a:xfrm>
            <a:off x="1271605" y="2758488"/>
            <a:ext cx="5130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b="1" i="0" lang="en" sz="126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BC</a:t>
            </a:r>
            <a:endParaRPr b="0" i="0" sz="110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4" name="Google Shape;544;p39"/>
          <p:cNvCxnSpPr/>
          <p:nvPr/>
        </p:nvCxnSpPr>
        <p:spPr>
          <a:xfrm flipH="1">
            <a:off x="1527799" y="2480372"/>
            <a:ext cx="300" cy="22830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45" name="Google Shape;545;p39"/>
          <p:cNvCxnSpPr/>
          <p:nvPr/>
        </p:nvCxnSpPr>
        <p:spPr>
          <a:xfrm rot="10800000">
            <a:off x="1528099" y="3073682"/>
            <a:ext cx="0" cy="21780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46" name="Google Shape;546;p39"/>
          <p:cNvCxnSpPr/>
          <p:nvPr/>
        </p:nvCxnSpPr>
        <p:spPr>
          <a:xfrm>
            <a:off x="1047935" y="2884339"/>
            <a:ext cx="295500" cy="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547" name="Google Shape;547;p39"/>
          <p:cNvCxnSpPr/>
          <p:nvPr/>
        </p:nvCxnSpPr>
        <p:spPr>
          <a:xfrm>
            <a:off x="1723732" y="2884339"/>
            <a:ext cx="210300" cy="0"/>
          </a:xfrm>
          <a:prstGeom prst="straightConnector1">
            <a:avLst/>
          </a:prstGeom>
          <a:noFill/>
          <a:ln cap="flat" cmpd="sng" w="15000">
            <a:solidFill>
              <a:srgbClr val="00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548" name="Google Shape;548;p39"/>
          <p:cNvSpPr txBox="1"/>
          <p:nvPr/>
        </p:nvSpPr>
        <p:spPr>
          <a:xfrm>
            <a:off x="2008264" y="2745247"/>
            <a:ext cx="7503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i="0" lang="en" sz="126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Output</a:t>
            </a:r>
            <a:endParaRPr i="0" sz="1102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49" name="Google Shape;549;p39"/>
          <p:cNvSpPr txBox="1"/>
          <p:nvPr/>
        </p:nvSpPr>
        <p:spPr>
          <a:xfrm>
            <a:off x="507675" y="2752547"/>
            <a:ext cx="7503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i="0" lang="en" sz="126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Input</a:t>
            </a:r>
            <a:endParaRPr i="0" sz="1102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50" name="Google Shape;550;p39"/>
          <p:cNvSpPr txBox="1"/>
          <p:nvPr/>
        </p:nvSpPr>
        <p:spPr>
          <a:xfrm>
            <a:off x="1182975" y="2070103"/>
            <a:ext cx="7503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" lIns="72025" spcFirstLastPara="1" rIns="72025" wrap="square" tIns="360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60"/>
              <a:buFont typeface="Arial"/>
              <a:buNone/>
            </a:pPr>
            <a:r>
              <a:rPr i="0" lang="en" sz="126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Select (inputs)</a:t>
            </a:r>
            <a:endParaRPr i="0" sz="1102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551" name="Google Shape;551;p39"/>
          <p:cNvGrpSpPr/>
          <p:nvPr/>
        </p:nvGrpSpPr>
        <p:grpSpPr>
          <a:xfrm>
            <a:off x="1047935" y="3364507"/>
            <a:ext cx="1125385" cy="375131"/>
            <a:chOff x="3936" y="3648"/>
            <a:chExt cx="900" cy="300"/>
          </a:xfrm>
        </p:grpSpPr>
        <p:cxnSp>
          <p:nvCxnSpPr>
            <p:cNvPr id="552" name="Google Shape;552;p39"/>
            <p:cNvCxnSpPr/>
            <p:nvPr/>
          </p:nvCxnSpPr>
          <p:spPr>
            <a:xfrm>
              <a:off x="4368" y="3677"/>
              <a:ext cx="300" cy="0"/>
            </a:xfrm>
            <a:prstGeom prst="straightConnector1">
              <a:avLst/>
            </a:prstGeom>
            <a:noFill/>
            <a:ln cap="flat" cmpd="sng" w="125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553" name="Google Shape;553;p39"/>
            <p:cNvSpPr txBox="1"/>
            <p:nvPr/>
          </p:nvSpPr>
          <p:spPr>
            <a:xfrm>
              <a:off x="3936" y="3648"/>
              <a:ext cx="9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6000" lIns="72025" spcFirstLastPara="1" rIns="72025" wrap="square" tIns="360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60"/>
                <a:buFont typeface="Arial"/>
                <a:buNone/>
              </a:pPr>
              <a:r>
                <a:rPr i="0" lang="en" sz="1260" u="none" cap="none" strike="noStrike">
                  <a:solidFill>
                    <a:srgbClr val="000000"/>
                  </a:solidFill>
                  <a:latin typeface="Lexend"/>
                  <a:ea typeface="Lexend"/>
                  <a:cs typeface="Lexend"/>
                  <a:sym typeface="Lexend"/>
                </a:rPr>
                <a:t>Read/Write</a:t>
              </a:r>
              <a:endParaRPr i="0" sz="1102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sp>
        <p:nvSpPr>
          <p:cNvPr id="554" name="Google Shape;554;p39"/>
          <p:cNvSpPr/>
          <p:nvPr/>
        </p:nvSpPr>
        <p:spPr>
          <a:xfrm>
            <a:off x="117900" y="3885888"/>
            <a:ext cx="3677100" cy="876300"/>
          </a:xfrm>
          <a:prstGeom prst="wedgeRoundRectCallout">
            <a:avLst>
              <a:gd fmla="val 48891" name="adj1"/>
              <a:gd fmla="val -93741" name="adj2"/>
              <a:gd fmla="val 0" name="adj3"/>
            </a:avLst>
          </a:prstGeom>
          <a:solidFill>
            <a:srgbClr val="00FFFF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8000"/>
                </a:solidFill>
                <a:latin typeface="Lexend"/>
                <a:ea typeface="Lexend"/>
                <a:cs typeface="Lexend"/>
                <a:sym typeface="Lexend"/>
              </a:rPr>
              <a:t>Since no of word is 2048, that would be equivalent to the decoders output. Since, the decoder will have </a:t>
            </a:r>
            <a:r>
              <a:rPr lang="en" sz="1200">
                <a:solidFill>
                  <a:srgbClr val="008000"/>
                </a:solidFill>
                <a:latin typeface="Lexend"/>
                <a:ea typeface="Lexend"/>
                <a:cs typeface="Lexend"/>
                <a:sym typeface="Lexend"/>
              </a:rPr>
              <a:t>2048</a:t>
            </a:r>
            <a:r>
              <a:rPr lang="en" sz="1200">
                <a:solidFill>
                  <a:srgbClr val="008000"/>
                </a:solidFill>
                <a:latin typeface="Lexend"/>
                <a:ea typeface="Lexend"/>
                <a:cs typeface="Lexend"/>
                <a:sym typeface="Lexend"/>
              </a:rPr>
              <a:t> outputs, so we should use a 11x2048 decoder</a:t>
            </a:r>
            <a:endParaRPr sz="1200">
              <a:solidFill>
                <a:srgbClr val="008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55" name="Google Shape;555;p39"/>
          <p:cNvSpPr/>
          <p:nvPr/>
        </p:nvSpPr>
        <p:spPr>
          <a:xfrm>
            <a:off x="2865000" y="766325"/>
            <a:ext cx="857400" cy="228300"/>
          </a:xfrm>
          <a:prstGeom prst="wedgeRoundRectCallout">
            <a:avLst>
              <a:gd fmla="val 51995" name="adj1"/>
              <a:gd fmla="val 82012" name="adj2"/>
              <a:gd fmla="val 0" name="adj3"/>
            </a:avLst>
          </a:prstGeom>
          <a:solidFill>
            <a:srgbClr val="00FFFF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8000"/>
                </a:solidFill>
                <a:latin typeface="Lexend"/>
                <a:ea typeface="Lexend"/>
                <a:cs typeface="Lexend"/>
                <a:sym typeface="Lexend"/>
              </a:rPr>
              <a:t># of word</a:t>
            </a:r>
            <a:endParaRPr sz="1100">
              <a:solidFill>
                <a:srgbClr val="008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56" name="Google Shape;556;p39"/>
          <p:cNvSpPr/>
          <p:nvPr/>
        </p:nvSpPr>
        <p:spPr>
          <a:xfrm>
            <a:off x="4537050" y="766325"/>
            <a:ext cx="857400" cy="228300"/>
          </a:xfrm>
          <a:prstGeom prst="wedgeRoundRectCallout">
            <a:avLst>
              <a:gd fmla="val -45574" name="adj1"/>
              <a:gd fmla="val 90681" name="adj2"/>
              <a:gd fmla="val 0" name="adj3"/>
            </a:avLst>
          </a:prstGeom>
          <a:solidFill>
            <a:srgbClr val="00FFFF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8000"/>
                </a:solidFill>
                <a:latin typeface="Lexend"/>
                <a:ea typeface="Lexend"/>
                <a:cs typeface="Lexend"/>
                <a:sym typeface="Lexend"/>
              </a:rPr>
              <a:t>Bit/word</a:t>
            </a:r>
            <a:endParaRPr sz="1100">
              <a:solidFill>
                <a:srgbClr val="008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0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2" name="Google Shape;56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2125" y="2087425"/>
            <a:ext cx="5581199" cy="282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40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565" name="Google Shape;565;p40"/>
          <p:cNvSpPr txBox="1"/>
          <p:nvPr/>
        </p:nvSpPr>
        <p:spPr>
          <a:xfrm>
            <a:off x="256650" y="972838"/>
            <a:ext cx="8630700" cy="12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608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80"/>
              <a:buFont typeface="Lexend"/>
              <a:buChar char="▪"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An array of RAM chips: memory chips are combined to form larger memory.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8608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80"/>
              <a:buFont typeface="Lexend"/>
              <a:buChar char="▪"/>
            </a:pPr>
            <a:r>
              <a:rPr lang="en" sz="2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 1K x 8-bit RAM chip:</a:t>
            </a:r>
            <a:endParaRPr sz="2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566" name="Google Shape;566;p40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567" name="Google Shape;567;p40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0" name="Google Shape;570;p40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Random Access Memory (RAM)</a:t>
            </a:r>
            <a:endParaRPr sz="36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1" name="Google Shape;571;p40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2" name="Google Shape;572;p40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1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8" name="Google Shape;57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41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grpSp>
        <p:nvGrpSpPr>
          <p:cNvPr id="580" name="Google Shape;580;p41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581" name="Google Shape;581;p41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1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1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" name="Google Shape;584;p41"/>
          <p:cNvSpPr txBox="1"/>
          <p:nvPr/>
        </p:nvSpPr>
        <p:spPr>
          <a:xfrm>
            <a:off x="364325" y="60850"/>
            <a:ext cx="9045900" cy="10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Hierarchy</a:t>
            </a:r>
            <a:r>
              <a:rPr lang="en" sz="3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of Memory [Self Study-not important for CSE260 exam]</a:t>
            </a:r>
            <a:endParaRPr sz="3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5" name="Google Shape;585;p41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6" name="Google Shape;586;p41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587" name="Google Shape;58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0050" y="1504500"/>
            <a:ext cx="6303898" cy="3372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/>
          <p:nvPr/>
        </p:nvSpPr>
        <p:spPr>
          <a:xfrm>
            <a:off x="0" y="33338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941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15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85" name="Google Shape;85;p15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15"/>
          <p:cNvSpPr txBox="1"/>
          <p:nvPr/>
        </p:nvSpPr>
        <p:spPr>
          <a:xfrm>
            <a:off x="50475" y="76200"/>
            <a:ext cx="8421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Simple Register</a:t>
            </a:r>
            <a:endParaRPr b="0" i="0" sz="30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i="0" sz="900" u="none" cap="none" strike="noStrike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b="0" i="0" sz="900" u="none" cap="none" strike="noStrike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91" name="Google Shape;91;p15" title="Sample register.drawi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8350" y="796438"/>
            <a:ext cx="8382000" cy="2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 txBox="1"/>
          <p:nvPr/>
        </p:nvSpPr>
        <p:spPr>
          <a:xfrm>
            <a:off x="654375" y="3739850"/>
            <a:ext cx="8261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Example: A simple 4-bit register, consist of D flip-flops which does not contain any logic gate or other components. New 4-bit data is stored with every clock cycle.</a:t>
            </a:r>
            <a:endParaRPr b="0" i="0" sz="18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2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3" name="Google Shape;59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42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grpSp>
        <p:nvGrpSpPr>
          <p:cNvPr id="595" name="Google Shape;595;p42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596" name="Google Shape;596;p42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2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2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9" name="Google Shape;599;p42"/>
          <p:cNvSpPr txBox="1"/>
          <p:nvPr/>
        </p:nvSpPr>
        <p:spPr>
          <a:xfrm>
            <a:off x="364325" y="60850"/>
            <a:ext cx="90459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Check your PC’s RAM Specifications From </a:t>
            </a:r>
            <a:endParaRPr sz="2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Task Manager (Windows) [</a:t>
            </a:r>
            <a:r>
              <a:rPr lang="en" sz="3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Self Study-not important for CSE260 exam</a:t>
            </a:r>
            <a:r>
              <a:rPr lang="en" sz="27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]</a:t>
            </a:r>
            <a:endParaRPr sz="27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0" name="Google Shape;600;p42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1" name="Google Shape;601;p42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02" name="Google Shape;60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7263" y="1587550"/>
            <a:ext cx="4769475" cy="334460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42"/>
          <p:cNvSpPr txBox="1"/>
          <p:nvPr/>
        </p:nvSpPr>
        <p:spPr>
          <a:xfrm>
            <a:off x="364325" y="2110512"/>
            <a:ext cx="1823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Main Memory:</a:t>
            </a:r>
            <a:endParaRPr sz="1800">
              <a:solidFill>
                <a:srgbClr val="FF00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Dynamic RAM</a:t>
            </a:r>
            <a:endParaRPr sz="1800">
              <a:solidFill>
                <a:srgbClr val="FF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4" name="Google Shape;604;p42"/>
          <p:cNvSpPr txBox="1"/>
          <p:nvPr/>
        </p:nvSpPr>
        <p:spPr>
          <a:xfrm>
            <a:off x="6919175" y="4191729"/>
            <a:ext cx="1933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D00B8"/>
                </a:solidFill>
                <a:latin typeface="Lexend"/>
                <a:ea typeface="Lexend"/>
                <a:cs typeface="Lexend"/>
                <a:sym typeface="Lexend"/>
              </a:rPr>
              <a:t>Cache Memory</a:t>
            </a:r>
            <a:endParaRPr sz="1800">
              <a:solidFill>
                <a:srgbClr val="3D00B8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D00B8"/>
                </a:solidFill>
                <a:latin typeface="Lexend"/>
                <a:ea typeface="Lexend"/>
                <a:cs typeface="Lexend"/>
                <a:sym typeface="Lexend"/>
              </a:rPr>
              <a:t>Static RAM</a:t>
            </a:r>
            <a:endParaRPr sz="1800">
              <a:solidFill>
                <a:srgbClr val="3D00B8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5" name="Google Shape;605;p42"/>
          <p:cNvSpPr txBox="1"/>
          <p:nvPr/>
        </p:nvSpPr>
        <p:spPr>
          <a:xfrm>
            <a:off x="364325" y="3033559"/>
            <a:ext cx="1823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0D6FF"/>
                </a:solidFill>
                <a:latin typeface="Lexend"/>
                <a:ea typeface="Lexend"/>
                <a:cs typeface="Lexend"/>
                <a:sym typeface="Lexend"/>
              </a:rPr>
              <a:t>Local Secondary Storage</a:t>
            </a:r>
            <a:endParaRPr sz="1800">
              <a:solidFill>
                <a:srgbClr val="80D6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606" name="Google Shape;606;p42"/>
          <p:cNvCxnSpPr>
            <a:stCxn id="603" idx="3"/>
          </p:cNvCxnSpPr>
          <p:nvPr/>
        </p:nvCxnSpPr>
        <p:spPr>
          <a:xfrm>
            <a:off x="2187425" y="2479962"/>
            <a:ext cx="558600" cy="187200"/>
          </a:xfrm>
          <a:prstGeom prst="straightConnector1">
            <a:avLst/>
          </a:prstGeom>
          <a:noFill/>
          <a:ln cap="flat" cmpd="sng" w="19050">
            <a:solidFill>
              <a:srgbClr val="ED1C2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7" name="Google Shape;607;p42"/>
          <p:cNvCxnSpPr/>
          <p:nvPr/>
        </p:nvCxnSpPr>
        <p:spPr>
          <a:xfrm flipH="1" rot="10800000">
            <a:off x="1817025" y="3220867"/>
            <a:ext cx="929100" cy="253800"/>
          </a:xfrm>
          <a:prstGeom prst="straightConnector1">
            <a:avLst/>
          </a:prstGeom>
          <a:noFill/>
          <a:ln cap="flat" cmpd="sng" w="19050">
            <a:solidFill>
              <a:srgbClr val="80D6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8" name="Google Shape;608;p42"/>
          <p:cNvCxnSpPr>
            <a:stCxn id="604" idx="1"/>
          </p:cNvCxnSpPr>
          <p:nvPr/>
        </p:nvCxnSpPr>
        <p:spPr>
          <a:xfrm flipH="1">
            <a:off x="6698075" y="4561179"/>
            <a:ext cx="221100" cy="187500"/>
          </a:xfrm>
          <a:prstGeom prst="straightConnector1">
            <a:avLst/>
          </a:prstGeom>
          <a:noFill/>
          <a:ln cap="flat" cmpd="sng" w="19050">
            <a:solidFill>
              <a:srgbClr val="3D00B8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328350" y="967252"/>
            <a:ext cx="8630700" cy="3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memory unit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is a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collection of registers together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with associated circuits needed to transfer information in and out of registers.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Binary cell: 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An elementary unit of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computer storage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(i.e. memory register)  that can have one or the other of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two stable states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and can thus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store one bit of information.</a:t>
            </a:r>
            <a:endParaRPr b="1"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 memory cell is an electronic circuit that stores one bit of binary information and it must be set to store a logic 1 (high voltage level) and reset to store a logic 0 (low voltage level). Its value is 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aintained/stored until it is changed by the set/reset process.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101" name="Google Shape;101;p16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102" name="Google Shape;102;p16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6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What is Memory Unit?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328350" y="967249"/>
            <a:ext cx="5149200" cy="2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 memory unit stores binary information in groups of bits called </a:t>
            </a:r>
            <a:r>
              <a:rPr i="1" lang="en" sz="2000">
                <a:solidFill>
                  <a:srgbClr val="0000CC"/>
                </a:solidFill>
                <a:latin typeface="Lexend"/>
                <a:ea typeface="Lexend"/>
                <a:cs typeface="Lexend"/>
                <a:sym typeface="Lexend"/>
              </a:rPr>
              <a:t>words.</a:t>
            </a:r>
            <a:endParaRPr i="1" sz="2000">
              <a:solidFill>
                <a:srgbClr val="0000CC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Communication between memory unit and its environment is achieved through </a:t>
            </a:r>
            <a:r>
              <a:rPr b="1" lang="en" sz="2000">
                <a:solidFill>
                  <a:srgbClr val="00A2E8"/>
                </a:solidFill>
                <a:latin typeface="Lexend"/>
                <a:ea typeface="Lexend"/>
                <a:cs typeface="Lexend"/>
                <a:sym typeface="Lexend"/>
              </a:rPr>
              <a:t>2 controls</a:t>
            </a:r>
            <a:r>
              <a:rPr lang="en" sz="2000">
                <a:solidFill>
                  <a:srgbClr val="00A2E8"/>
                </a:solidFill>
                <a:latin typeface="Lexend"/>
                <a:ea typeface="Lexend"/>
                <a:cs typeface="Lexend"/>
                <a:sym typeface="Lexend"/>
              </a:rPr>
              <a:t>(read and write) 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and </a:t>
            </a:r>
            <a:r>
              <a:rPr b="1"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2 external registers</a:t>
            </a:r>
            <a:r>
              <a:rPr lang="en" sz="2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(memory address register and memory buffer register).</a:t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116" name="Google Shape;116;p17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117" name="Google Shape;117;p17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17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What is Memory Unit?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1" name="Google Shape;121;p17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9175" y="1242637"/>
            <a:ext cx="3744824" cy="27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8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328350" y="967250"/>
            <a:ext cx="5166300" cy="35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To communicate with a memory word, its address is transferred to </a:t>
            </a:r>
            <a:r>
              <a:rPr b="1" lang="en" sz="1900">
                <a:solidFill>
                  <a:srgbClr val="3F48CC"/>
                </a:solidFill>
                <a:latin typeface="Lexend"/>
                <a:ea typeface="Lexend"/>
                <a:cs typeface="Lexend"/>
                <a:sym typeface="Lexend"/>
              </a:rPr>
              <a:t>memory address register</a:t>
            </a:r>
            <a:r>
              <a:rPr b="1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.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Internal circuit then opens the path to select that word. A </a:t>
            </a:r>
            <a:r>
              <a:rPr b="1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n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-bit address register  can specify up to 2</a:t>
            </a:r>
            <a:r>
              <a:rPr b="1" baseline="30000"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n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address. (note: # of address=# of word)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Before writing and after reading information are kept in </a:t>
            </a:r>
            <a:r>
              <a:rPr b="1" lang="en" sz="1900">
                <a:solidFill>
                  <a:srgbClr val="ED1C24"/>
                </a:solidFill>
                <a:latin typeface="Lexend"/>
                <a:ea typeface="Lexend"/>
                <a:cs typeface="Lexend"/>
                <a:sym typeface="Lexend"/>
              </a:rPr>
              <a:t>Memory Buffer register</a:t>
            </a:r>
            <a:r>
              <a:rPr lang="en" sz="1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. In each case, the address register specifies location of writing or reading.</a:t>
            </a:r>
            <a:endParaRPr sz="19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132" name="Google Shape;132;p18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133" name="Google Shape;133;p18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18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What is Memory Unit?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8" name="Google Shape;138;p18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39" name="Google Shape;13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9175" y="1242637"/>
            <a:ext cx="3744824" cy="27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grpSp>
        <p:nvGrpSpPr>
          <p:cNvPr id="147" name="Google Shape;147;p19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148" name="Google Shape;148;p19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19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READ Operation Example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3" name="Google Shape;153;p19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54" name="Google Shape;154;p19"/>
          <p:cNvGraphicFramePr/>
          <p:nvPr/>
        </p:nvGraphicFramePr>
        <p:xfrm>
          <a:off x="3156850" y="893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{46B5B318-9323-40AF-8DC8-BE863BE26D96}</a:tableStyleId>
              </a:tblPr>
              <a:tblGrid>
                <a:gridCol w="505125"/>
                <a:gridCol w="2325150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Memory Unit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0101 0101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1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0000 0000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…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…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41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0011 0011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42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9B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0110 1110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…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…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255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0000 0000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5" name="Google Shape;155;p19"/>
          <p:cNvSpPr txBox="1"/>
          <p:nvPr/>
        </p:nvSpPr>
        <p:spPr>
          <a:xfrm>
            <a:off x="308475" y="3013175"/>
            <a:ext cx="236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Input Address = 42</a:t>
            </a:r>
            <a:endParaRPr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56" name="Google Shape;156;p19"/>
          <p:cNvGraphicFramePr/>
          <p:nvPr/>
        </p:nvGraphicFramePr>
        <p:xfrm>
          <a:off x="328350" y="1686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{46B5B318-9323-40AF-8DC8-BE863BE26D96}</a:tableStyleId>
              </a:tblPr>
              <a:tblGrid>
                <a:gridCol w="2325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0010 1010</a:t>
                      </a:r>
                      <a:endParaRPr sz="2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57" name="Google Shape;157;p19"/>
          <p:cNvCxnSpPr>
            <a:stCxn id="155" idx="0"/>
          </p:cNvCxnSpPr>
          <p:nvPr/>
        </p:nvCxnSpPr>
        <p:spPr>
          <a:xfrm rot="10800000">
            <a:off x="1490925" y="2206175"/>
            <a:ext cx="0" cy="807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Google Shape;158;p19"/>
          <p:cNvCxnSpPr/>
          <p:nvPr/>
        </p:nvCxnSpPr>
        <p:spPr>
          <a:xfrm>
            <a:off x="2658050" y="1915625"/>
            <a:ext cx="486900" cy="1136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9" name="Google Shape;159;p19"/>
          <p:cNvSpPr txBox="1"/>
          <p:nvPr/>
        </p:nvSpPr>
        <p:spPr>
          <a:xfrm>
            <a:off x="308475" y="1224650"/>
            <a:ext cx="236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9B0FE"/>
                </a:solidFill>
                <a:latin typeface="Lexend"/>
                <a:ea typeface="Lexend"/>
                <a:cs typeface="Lexend"/>
                <a:sym typeface="Lexend"/>
              </a:rPr>
              <a:t>MAR</a:t>
            </a:r>
            <a:endParaRPr sz="1800">
              <a:solidFill>
                <a:srgbClr val="A9B0FE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60" name="Google Shape;160;p19"/>
          <p:cNvGraphicFramePr/>
          <p:nvPr/>
        </p:nvGraphicFramePr>
        <p:xfrm>
          <a:off x="3409425" y="4229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{46B5B318-9323-40AF-8DC8-BE863BE26D96}</a:tableStyleId>
              </a:tblPr>
              <a:tblGrid>
                <a:gridCol w="2325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0110 1110</a:t>
                      </a:r>
                      <a:endParaRPr sz="2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1" name="Google Shape;161;p19"/>
          <p:cNvSpPr txBox="1"/>
          <p:nvPr/>
        </p:nvSpPr>
        <p:spPr>
          <a:xfrm>
            <a:off x="2553525" y="4242850"/>
            <a:ext cx="85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MBR</a:t>
            </a:r>
            <a:endParaRPr sz="1800">
              <a:solidFill>
                <a:srgbClr val="FF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62" name="Google Shape;162;p19"/>
          <p:cNvCxnSpPr/>
          <p:nvPr/>
        </p:nvCxnSpPr>
        <p:spPr>
          <a:xfrm>
            <a:off x="4288575" y="3271150"/>
            <a:ext cx="283200" cy="960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" name="Google Shape;163;p19"/>
          <p:cNvCxnSpPr/>
          <p:nvPr/>
        </p:nvCxnSpPr>
        <p:spPr>
          <a:xfrm rot="10800000">
            <a:off x="5987125" y="2082550"/>
            <a:ext cx="710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19"/>
          <p:cNvCxnSpPr/>
          <p:nvPr/>
        </p:nvCxnSpPr>
        <p:spPr>
          <a:xfrm rot="10800000">
            <a:off x="5999025" y="2874950"/>
            <a:ext cx="710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5" name="Google Shape;165;p19"/>
          <p:cNvSpPr txBox="1"/>
          <p:nvPr/>
        </p:nvSpPr>
        <p:spPr>
          <a:xfrm>
            <a:off x="6697825" y="1851700"/>
            <a:ext cx="236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9B0FE"/>
                </a:solidFill>
                <a:latin typeface="Lexend"/>
                <a:ea typeface="Lexend"/>
                <a:cs typeface="Lexend"/>
                <a:sym typeface="Lexend"/>
              </a:rPr>
              <a:t>Read = 1</a:t>
            </a:r>
            <a:endParaRPr sz="1800">
              <a:solidFill>
                <a:srgbClr val="A9B0FE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6721625" y="2644100"/>
            <a:ext cx="236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9B0FE"/>
                </a:solidFill>
                <a:latin typeface="Lexend"/>
                <a:ea typeface="Lexend"/>
                <a:cs typeface="Lexend"/>
                <a:sym typeface="Lexend"/>
              </a:rPr>
              <a:t>Write</a:t>
            </a:r>
            <a:r>
              <a:rPr lang="en" sz="1800">
                <a:solidFill>
                  <a:srgbClr val="A9B0FE"/>
                </a:solidFill>
                <a:latin typeface="Lexend"/>
                <a:ea typeface="Lexend"/>
                <a:cs typeface="Lexend"/>
                <a:sym typeface="Lexend"/>
              </a:rPr>
              <a:t> = 0</a:t>
            </a:r>
            <a:endParaRPr sz="1800">
              <a:solidFill>
                <a:srgbClr val="A9B0FE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0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grpSp>
        <p:nvGrpSpPr>
          <p:cNvPr id="174" name="Google Shape;174;p20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175" name="Google Shape;175;p20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20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WRITE </a:t>
            </a:r>
            <a:r>
              <a:rPr lang="en" sz="3600">
                <a:latin typeface="Lexend"/>
                <a:ea typeface="Lexend"/>
                <a:cs typeface="Lexend"/>
                <a:sym typeface="Lexend"/>
              </a:rPr>
              <a:t>Operation Example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9" name="Google Shape;179;p20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0" name="Google Shape;180;p20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81" name="Google Shape;181;p20"/>
          <p:cNvGraphicFramePr/>
          <p:nvPr/>
        </p:nvGraphicFramePr>
        <p:xfrm>
          <a:off x="3156850" y="893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{46B5B318-9323-40AF-8DC8-BE863BE26D96}</a:tableStyleId>
              </a:tblPr>
              <a:tblGrid>
                <a:gridCol w="505125"/>
                <a:gridCol w="2325150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Memory Unit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0101 0101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1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0000 0000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…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…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41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0011 0011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42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9B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1001 0010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…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…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255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exend"/>
                          <a:ea typeface="Lexend"/>
                          <a:cs typeface="Lexend"/>
                          <a:sym typeface="Lexend"/>
                        </a:rPr>
                        <a:t>0000 0000</a:t>
                      </a:r>
                      <a:endParaRPr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2" name="Google Shape;182;p20"/>
          <p:cNvSpPr txBox="1"/>
          <p:nvPr/>
        </p:nvSpPr>
        <p:spPr>
          <a:xfrm>
            <a:off x="308475" y="3013175"/>
            <a:ext cx="236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Input Address = 42</a:t>
            </a:r>
            <a:endParaRPr sz="1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83" name="Google Shape;183;p20"/>
          <p:cNvGraphicFramePr/>
          <p:nvPr/>
        </p:nvGraphicFramePr>
        <p:xfrm>
          <a:off x="328350" y="1686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{46B5B318-9323-40AF-8DC8-BE863BE26D96}</a:tableStyleId>
              </a:tblPr>
              <a:tblGrid>
                <a:gridCol w="2325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0010 1010</a:t>
                      </a:r>
                      <a:endParaRPr sz="2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A9B0F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84" name="Google Shape;184;p20"/>
          <p:cNvCxnSpPr>
            <a:stCxn id="182" idx="0"/>
          </p:cNvCxnSpPr>
          <p:nvPr/>
        </p:nvCxnSpPr>
        <p:spPr>
          <a:xfrm rot="10800000">
            <a:off x="1490925" y="2206175"/>
            <a:ext cx="0" cy="807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5" name="Google Shape;185;p20"/>
          <p:cNvCxnSpPr/>
          <p:nvPr/>
        </p:nvCxnSpPr>
        <p:spPr>
          <a:xfrm>
            <a:off x="2658050" y="1915625"/>
            <a:ext cx="486900" cy="1136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" name="Google Shape;186;p20"/>
          <p:cNvSpPr txBox="1"/>
          <p:nvPr/>
        </p:nvSpPr>
        <p:spPr>
          <a:xfrm>
            <a:off x="308475" y="1224650"/>
            <a:ext cx="236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9B0FE"/>
                </a:solidFill>
                <a:latin typeface="Lexend"/>
                <a:ea typeface="Lexend"/>
                <a:cs typeface="Lexend"/>
                <a:sym typeface="Lexend"/>
              </a:rPr>
              <a:t>MAR</a:t>
            </a:r>
            <a:endParaRPr sz="1800">
              <a:solidFill>
                <a:srgbClr val="A9B0FE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87" name="Google Shape;187;p20"/>
          <p:cNvGraphicFramePr/>
          <p:nvPr/>
        </p:nvGraphicFramePr>
        <p:xfrm>
          <a:off x="3409425" y="4229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{46B5B318-9323-40AF-8DC8-BE863BE26D96}</a:tableStyleId>
              </a:tblPr>
              <a:tblGrid>
                <a:gridCol w="2325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1001 0010</a:t>
                      </a:r>
                      <a:endParaRPr sz="2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8" name="Google Shape;188;p20"/>
          <p:cNvSpPr txBox="1"/>
          <p:nvPr/>
        </p:nvSpPr>
        <p:spPr>
          <a:xfrm>
            <a:off x="2553525" y="4242850"/>
            <a:ext cx="85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Lexend"/>
                <a:ea typeface="Lexend"/>
                <a:cs typeface="Lexend"/>
                <a:sym typeface="Lexend"/>
              </a:rPr>
              <a:t>MBR</a:t>
            </a:r>
            <a:endParaRPr sz="1800">
              <a:solidFill>
                <a:srgbClr val="FF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89" name="Google Shape;189;p20"/>
          <p:cNvCxnSpPr/>
          <p:nvPr/>
        </p:nvCxnSpPr>
        <p:spPr>
          <a:xfrm>
            <a:off x="4288575" y="3271150"/>
            <a:ext cx="283200" cy="960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90" name="Google Shape;190;p20"/>
          <p:cNvCxnSpPr/>
          <p:nvPr/>
        </p:nvCxnSpPr>
        <p:spPr>
          <a:xfrm rot="10800000">
            <a:off x="5987125" y="2082550"/>
            <a:ext cx="710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20"/>
          <p:cNvCxnSpPr/>
          <p:nvPr/>
        </p:nvCxnSpPr>
        <p:spPr>
          <a:xfrm rot="10800000">
            <a:off x="5999025" y="2874950"/>
            <a:ext cx="710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" name="Google Shape;192;p20"/>
          <p:cNvSpPr txBox="1"/>
          <p:nvPr/>
        </p:nvSpPr>
        <p:spPr>
          <a:xfrm>
            <a:off x="6697825" y="1851700"/>
            <a:ext cx="236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9B0FE"/>
                </a:solidFill>
                <a:latin typeface="Lexend"/>
                <a:ea typeface="Lexend"/>
                <a:cs typeface="Lexend"/>
                <a:sym typeface="Lexend"/>
              </a:rPr>
              <a:t>Read = 0</a:t>
            </a:r>
            <a:endParaRPr sz="1800">
              <a:solidFill>
                <a:srgbClr val="A9B0FE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6721625" y="2644100"/>
            <a:ext cx="236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9B0FE"/>
                </a:solidFill>
                <a:latin typeface="Lexend"/>
                <a:ea typeface="Lexend"/>
                <a:cs typeface="Lexend"/>
                <a:sym typeface="Lexend"/>
              </a:rPr>
              <a:t>Write = 1</a:t>
            </a:r>
            <a:endParaRPr sz="1800">
              <a:solidFill>
                <a:srgbClr val="A9B0FE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/>
          <p:nvPr/>
        </p:nvSpPr>
        <p:spPr>
          <a:xfrm>
            <a:off x="0" y="25350"/>
            <a:ext cx="9144000" cy="4906800"/>
          </a:xfrm>
          <a:prstGeom prst="roundRect">
            <a:avLst>
              <a:gd fmla="val 2852" name="adj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7451" y="76200"/>
            <a:ext cx="560349" cy="5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1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201" name="Google Shape;201;p21"/>
          <p:cNvSpPr txBox="1"/>
          <p:nvPr/>
        </p:nvSpPr>
        <p:spPr>
          <a:xfrm>
            <a:off x="256650" y="927196"/>
            <a:ext cx="8630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Content of a 1024 x 16-bit memory:</a:t>
            </a:r>
            <a:endParaRPr sz="2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202" name="Google Shape;202;p21"/>
          <p:cNvGrpSpPr/>
          <p:nvPr/>
        </p:nvGrpSpPr>
        <p:grpSpPr>
          <a:xfrm>
            <a:off x="50480" y="122879"/>
            <a:ext cx="277873" cy="68400"/>
            <a:chOff x="411700" y="2416840"/>
            <a:chExt cx="277873" cy="68400"/>
          </a:xfrm>
        </p:grpSpPr>
        <p:sp>
          <p:nvSpPr>
            <p:cNvPr id="203" name="Google Shape;203;p21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rgbClr val="FF6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rgbClr val="FFC6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rgbClr val="28C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" name="Google Shape;206;p21"/>
          <p:cNvSpPr txBox="1"/>
          <p:nvPr/>
        </p:nvSpPr>
        <p:spPr>
          <a:xfrm>
            <a:off x="209775" y="163775"/>
            <a:ext cx="90459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exend"/>
                <a:ea typeface="Lexend"/>
                <a:cs typeface="Lexend"/>
                <a:sym typeface="Lexend"/>
              </a:rPr>
              <a:t>Content of a Memory</a:t>
            </a:r>
            <a:endParaRPr sz="36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0" y="4876800"/>
            <a:ext cx="50622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F4F4F"/>
                </a:solidFill>
                <a:latin typeface="Lexend Light"/>
                <a:ea typeface="Lexend Light"/>
                <a:cs typeface="Lexend Light"/>
                <a:sym typeface="Lexend Light"/>
              </a:rPr>
              <a:t>Department of Computer Science and Engineering</a:t>
            </a:r>
            <a:endParaRPr b="1"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2946600" y="4883850"/>
            <a:ext cx="3250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CSE260 - Digital Logic Design</a:t>
            </a:r>
            <a:endParaRPr sz="900"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9" name="Google Shape;209;p21"/>
          <p:cNvSpPr txBox="1"/>
          <p:nvPr/>
        </p:nvSpPr>
        <p:spPr>
          <a:xfrm>
            <a:off x="4808872" y="2212400"/>
            <a:ext cx="2206500" cy="2381400"/>
          </a:xfrm>
          <a:prstGeom prst="rect">
            <a:avLst/>
          </a:prstGeom>
          <a:noFill/>
          <a:ln cap="flat" cmpd="sng" w="254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1"/>
          <p:cNvSpPr txBox="1"/>
          <p:nvPr/>
        </p:nvSpPr>
        <p:spPr>
          <a:xfrm>
            <a:off x="4808873" y="2288600"/>
            <a:ext cx="2266500" cy="22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101101011101110</a:t>
            </a:r>
            <a:r>
              <a:rPr b="1" i="0" lang="en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1010000110000110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0010011101110001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1110010101010010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0011111010101110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1011000110010101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1"/>
          <p:cNvSpPr txBox="1"/>
          <p:nvPr/>
        </p:nvSpPr>
        <p:spPr>
          <a:xfrm>
            <a:off x="4695474" y="1772275"/>
            <a:ext cx="249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Memory content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1"/>
          <p:cNvSpPr txBox="1"/>
          <p:nvPr/>
        </p:nvSpPr>
        <p:spPr>
          <a:xfrm>
            <a:off x="3213137" y="1831400"/>
            <a:ext cx="124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decimal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1"/>
          <p:cNvSpPr txBox="1"/>
          <p:nvPr/>
        </p:nvSpPr>
        <p:spPr>
          <a:xfrm>
            <a:off x="3356685" y="2288600"/>
            <a:ext cx="779100" cy="22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1021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1023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1"/>
          <p:cNvSpPr txBox="1"/>
          <p:nvPr/>
        </p:nvSpPr>
        <p:spPr>
          <a:xfrm>
            <a:off x="1218475" y="2288600"/>
            <a:ext cx="1446000" cy="22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0000000000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0000000001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0000000010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1111111101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1111111110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1111111111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1"/>
          <p:cNvSpPr txBox="1"/>
          <p:nvPr/>
        </p:nvSpPr>
        <p:spPr>
          <a:xfrm>
            <a:off x="1517674" y="1831400"/>
            <a:ext cx="124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binary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1"/>
          <p:cNvSpPr txBox="1"/>
          <p:nvPr/>
        </p:nvSpPr>
        <p:spPr>
          <a:xfrm>
            <a:off x="1717140" y="1450400"/>
            <a:ext cx="249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Memory address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7" name="Google Shape;217;p21"/>
          <p:cNvCxnSpPr/>
          <p:nvPr/>
        </p:nvCxnSpPr>
        <p:spPr>
          <a:xfrm>
            <a:off x="1417941" y="1831400"/>
            <a:ext cx="3116659" cy="0"/>
          </a:xfrm>
          <a:prstGeom prst="straightConnector1">
            <a:avLst/>
          </a:prstGeom>
          <a:noFill/>
          <a:ln cap="flat" cmpd="sng" w="158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8" name="Google Shape;218;p21"/>
          <p:cNvCxnSpPr/>
          <p:nvPr/>
        </p:nvCxnSpPr>
        <p:spPr>
          <a:xfrm>
            <a:off x="1417941" y="2212400"/>
            <a:ext cx="1246664" cy="0"/>
          </a:xfrm>
          <a:prstGeom prst="straightConnector1">
            <a:avLst/>
          </a:prstGeom>
          <a:noFill/>
          <a:ln cap="flat" cmpd="sng" w="158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9" name="Google Shape;219;p21"/>
          <p:cNvCxnSpPr/>
          <p:nvPr/>
        </p:nvCxnSpPr>
        <p:spPr>
          <a:xfrm>
            <a:off x="3312870" y="2212400"/>
            <a:ext cx="1246664" cy="0"/>
          </a:xfrm>
          <a:prstGeom prst="straightConnector1">
            <a:avLst/>
          </a:prstGeom>
          <a:noFill/>
          <a:ln cap="flat" cmpd="sng" w="1587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